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3" r:id="rId1"/>
  </p:sldMasterIdLst>
  <p:notesMasterIdLst>
    <p:notesMasterId r:id="rId28"/>
  </p:notesMasterIdLst>
  <p:sldIdLst>
    <p:sldId id="256" r:id="rId2"/>
    <p:sldId id="257" r:id="rId3"/>
    <p:sldId id="258" r:id="rId4"/>
    <p:sldId id="259" r:id="rId5"/>
    <p:sldId id="270" r:id="rId6"/>
    <p:sldId id="260" r:id="rId7"/>
    <p:sldId id="261" r:id="rId8"/>
    <p:sldId id="262" r:id="rId9"/>
    <p:sldId id="271" r:id="rId10"/>
    <p:sldId id="272" r:id="rId11"/>
    <p:sldId id="263" r:id="rId12"/>
    <p:sldId id="264" r:id="rId13"/>
    <p:sldId id="265" r:id="rId14"/>
    <p:sldId id="266" r:id="rId15"/>
    <p:sldId id="277" r:id="rId16"/>
    <p:sldId id="273" r:id="rId17"/>
    <p:sldId id="278" r:id="rId18"/>
    <p:sldId id="274" r:id="rId19"/>
    <p:sldId id="279" r:id="rId20"/>
    <p:sldId id="275" r:id="rId21"/>
    <p:sldId id="280" r:id="rId22"/>
    <p:sldId id="276" r:id="rId23"/>
    <p:sldId id="281" r:id="rId24"/>
    <p:sldId id="267" r:id="rId25"/>
    <p:sldId id="268" r:id="rId26"/>
    <p:sldId id="269" r:id="rId27"/>
  </p:sldIdLst>
  <p:sldSz cx="9144000" cy="5143500" type="screen16x9"/>
  <p:notesSz cx="6858000" cy="9144000"/>
  <p:embeddedFontLst>
    <p:embeddedFont>
      <p:font typeface="Lato" panose="020F0502020204030203" pitchFamily="34" charset="0"/>
      <p:regular r:id="rId29"/>
      <p:bold r:id="rId30"/>
      <p:italic r:id="rId31"/>
      <p:boldItalic r:id="rId32"/>
    </p:embeddedFont>
    <p:embeddedFont>
      <p:font typeface="Raleway" pitchFamily="2" charset="77"/>
      <p:regular r:id="rId33"/>
      <p:bold r:id="rId34"/>
      <p:italic r:id="rId35"/>
      <p:bold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23761AC-4917-4439-96A3-DDF44ED77178}">
  <a:tblStyle styleId="{623761AC-4917-4439-96A3-DDF44ED7717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50"/>
  </p:normalViewPr>
  <p:slideViewPr>
    <p:cSldViewPr snapToGrid="0">
      <p:cViewPr varScale="1">
        <p:scale>
          <a:sx n="160" d="100"/>
          <a:sy n="160" d="100"/>
        </p:scale>
        <p:origin x="240" y="1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5f6af9dd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5f6af9dd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51d9165c2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251d9165c2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45283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5430e6bdd_5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25430e6bdd_5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19f9857cb1_2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219f9857cb1_2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246ee7dff8_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246ee7dff8_1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1a07aa0910_4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21a07aa0910_4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1a07aa0910_4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21a07aa0910_4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79207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1a07aa0910_4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21a07aa0910_4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665373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1a07aa0910_4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21a07aa0910_4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912663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1a07aa0910_4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21a07aa0910_4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241686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1a07aa0910_4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21a07aa0910_4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716387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51622d556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251622d556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1a07aa0910_4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21a07aa0910_4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057170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1a07aa0910_4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21a07aa0910_4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39314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1a07aa0910_4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21a07aa0910_4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249102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1a07aa0910_4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21a07aa0910_4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641701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51622d556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251622d556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d9c67055b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1d9c67055b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d9c67055b_0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1d9c67055b_0_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1d9c67055b_0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1d9c67055b_0_1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51d9112ad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251d9112ad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51d23597c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251d23597c_1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124840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51d23597c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251d23597c_1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d9c67055b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1d9c67055b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51d9165c2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251d9165c2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51d9165c2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251d9165c2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81175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3787800" cy="198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729595" y="3401500"/>
            <a:ext cx="37878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3" name="Google Shape;13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4" name="Google Shape;14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1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2" name="Google Shape;92;p11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93" name="Google Shape;93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11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96" name="Google Shape;96;p11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97" name="Google Shape;97;p11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1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1">
  <p:cSld name="SECTION_TITLE_AND_DESCRIPTION_1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12" descr="Side view of hands writing in a notebook at a cafe"/>
          <p:cNvPicPr preferRelativeResize="0"/>
          <p:nvPr/>
        </p:nvPicPr>
        <p:blipFill rotWithShape="1">
          <a:blip r:embed="rId2">
            <a:alphaModFix/>
          </a:blip>
          <a:srcRect l="9050" t="12064" r="54351" b="26446"/>
          <a:stretch/>
        </p:blipFill>
        <p:spPr>
          <a:xfrm>
            <a:off x="1" y="-50"/>
            <a:ext cx="4572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2"/>
          <p:cNvSpPr/>
          <p:nvPr/>
        </p:nvSpPr>
        <p:spPr>
          <a:xfrm>
            <a:off x="1650" y="0"/>
            <a:ext cx="45687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2" name="Google Shape;102;p1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03" name="Google Shape;103;p1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1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5" name="Google Shape;105;p12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6" name="Google Shape;106;p12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7" name="Google Shape;107;p12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08" name="Google Shape;108;p12"/>
          <p:cNvSpPr txBox="1">
            <a:spLocks noGrp="1"/>
          </p:cNvSpPr>
          <p:nvPr>
            <p:ph type="sldNum" idx="12"/>
          </p:nvPr>
        </p:nvSpPr>
        <p:spPr>
          <a:xfrm>
            <a:off x="8536300" y="474985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1 2">
  <p:cSld name="SECTION_TITLE_AND_DESCRIPTION_1_2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3"/>
          <p:cNvPicPr preferRelativeResize="0"/>
          <p:nvPr/>
        </p:nvPicPr>
        <p:blipFill rotWithShape="1">
          <a:blip r:embed="rId2">
            <a:alphaModFix/>
          </a:blip>
          <a:srcRect l="31883" t="8096" r="25713"/>
          <a:stretch/>
        </p:blipFill>
        <p:spPr>
          <a:xfrm>
            <a:off x="0" y="0"/>
            <a:ext cx="45752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3"/>
          <p:cNvSpPr/>
          <p:nvPr/>
        </p:nvSpPr>
        <p:spPr>
          <a:xfrm>
            <a:off x="-75" y="0"/>
            <a:ext cx="45720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2" name="Google Shape;112;p1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13" name="Google Shape;113;p1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5" name="Google Shape;115;p13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16" name="Google Shape;116;p13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17" name="Google Shape;117;p13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8" name="Google Shape;118;p1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4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21" name="Google Shape;121;p1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" name="Google Shape;123;p15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24" name="Google Shape;124;p1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1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6" name="Google Shape;126;p15"/>
          <p:cNvSpPr txBox="1">
            <a:spLocks noGrp="1"/>
          </p:cNvSpPr>
          <p:nvPr>
            <p:ph type="title" hasCustomPrompt="1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7" name="Google Shape;127;p15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8" name="Google Shape;128;p1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">
  <p:cSld name="TITLE_1">
    <p:bg>
      <p:bgPr>
        <a:solidFill>
          <a:schemeClr val="lt2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3787800" cy="198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1"/>
          </p:nvPr>
        </p:nvSpPr>
        <p:spPr>
          <a:xfrm>
            <a:off x="729595" y="3401500"/>
            <a:ext cx="37878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1" name="Google Shape;21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2" name="Google Shape;22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" name="Google Shape;24;p3"/>
          <p:cNvSpPr/>
          <p:nvPr/>
        </p:nvSpPr>
        <p:spPr>
          <a:xfrm>
            <a:off x="0" y="1"/>
            <a:ext cx="9144000" cy="467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" name="Google Shape;25;p3"/>
          <p:cNvGrpSpPr/>
          <p:nvPr/>
        </p:nvGrpSpPr>
        <p:grpSpPr>
          <a:xfrm>
            <a:off x="5063224" y="1313339"/>
            <a:ext cx="3459829" cy="2670551"/>
            <a:chOff x="3553042" y="1657806"/>
            <a:chExt cx="3461100" cy="2671532"/>
          </a:xfrm>
        </p:grpSpPr>
        <p:sp>
          <p:nvSpPr>
            <p:cNvPr id="26" name="Google Shape;26;p3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name="adj" fmla="val 25000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name="adj" fmla="val 96745"/>
              </a:avLst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name="adj" fmla="val 98558"/>
              </a:avLst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name="adj" fmla="val 50000"/>
              </a:avLst>
            </a:pr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name="adj" fmla="val 1882"/>
              </a:avLst>
            </a:pr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name="adj" fmla="val 1764"/>
              </a:avLst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4" name="Google Shape;34;p3" descr="Component Detail"/>
          <p:cNvPicPr preferRelativeResize="0"/>
          <p:nvPr/>
        </p:nvPicPr>
        <p:blipFill rotWithShape="1">
          <a:blip r:embed="rId2">
            <a:alphaModFix/>
          </a:blip>
          <a:srcRect b="25076"/>
          <a:stretch/>
        </p:blipFill>
        <p:spPr>
          <a:xfrm>
            <a:off x="5161725" y="1399791"/>
            <a:ext cx="3262825" cy="183342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3"/>
          <p:cNvSpPr/>
          <p:nvPr/>
        </p:nvSpPr>
        <p:spPr>
          <a:xfrm flipH="1">
            <a:off x="5156196" y="1401826"/>
            <a:ext cx="3268577" cy="1812993"/>
          </a:xfrm>
          <a:prstGeom prst="rtTriangle">
            <a:avLst/>
          </a:prstGeom>
          <a:solidFill>
            <a:srgbClr val="000000">
              <a:alpha val="3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" name="Google Shape;36;p3"/>
          <p:cNvGrpSpPr/>
          <p:nvPr/>
        </p:nvGrpSpPr>
        <p:grpSpPr>
          <a:xfrm>
            <a:off x="7666681" y="2077877"/>
            <a:ext cx="1148179" cy="2282764"/>
            <a:chOff x="7666681" y="2077877"/>
            <a:chExt cx="1148179" cy="2282764"/>
          </a:xfrm>
        </p:grpSpPr>
        <p:grpSp>
          <p:nvGrpSpPr>
            <p:cNvPr id="37" name="Google Shape;37;p3"/>
            <p:cNvGrpSpPr/>
            <p:nvPr/>
          </p:nvGrpSpPr>
          <p:grpSpPr>
            <a:xfrm>
              <a:off x="7666681" y="2077877"/>
              <a:ext cx="1148179" cy="2282764"/>
              <a:chOff x="3983627" y="1676395"/>
              <a:chExt cx="1449538" cy="2881914"/>
            </a:xfrm>
          </p:grpSpPr>
          <p:sp>
            <p:nvSpPr>
              <p:cNvPr id="38" name="Google Shape;38;p3"/>
              <p:cNvSpPr/>
              <p:nvPr/>
            </p:nvSpPr>
            <p:spPr>
              <a:xfrm rot="-5400000">
                <a:off x="3276827" y="2404608"/>
                <a:ext cx="2860500" cy="1446900"/>
              </a:xfrm>
              <a:prstGeom prst="roundRect">
                <a:avLst>
                  <a:gd name="adj" fmla="val 4551"/>
                </a:avLst>
              </a:prstGeom>
              <a:solidFill>
                <a:srgbClr val="6666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9;p3"/>
              <p:cNvSpPr/>
              <p:nvPr/>
            </p:nvSpPr>
            <p:spPr>
              <a:xfrm rot="-5400000">
                <a:off x="3279465" y="2383195"/>
                <a:ext cx="2860500" cy="1446900"/>
              </a:xfrm>
              <a:prstGeom prst="roundRect">
                <a:avLst>
                  <a:gd name="adj" fmla="val 4551"/>
                </a:avLst>
              </a:prstGeom>
              <a:solidFill>
                <a:srgbClr val="3333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40;p3"/>
              <p:cNvSpPr/>
              <p:nvPr/>
            </p:nvSpPr>
            <p:spPr>
              <a:xfrm>
                <a:off x="4473243" y="4318802"/>
                <a:ext cx="472800" cy="76800"/>
              </a:xfrm>
              <a:prstGeom prst="roundRect">
                <a:avLst>
                  <a:gd name="adj" fmla="val 50000"/>
                </a:avLst>
              </a:prstGeom>
              <a:solidFill>
                <a:srgbClr val="4B4B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41" name="Google Shape;41;p3" descr="Mobile View"/>
            <p:cNvPicPr preferRelativeResize="0"/>
            <p:nvPr/>
          </p:nvPicPr>
          <p:blipFill rotWithShape="1">
            <a:blip r:embed="rId3">
              <a:alphaModFix/>
            </a:blip>
            <a:srcRect t="4362" b="4371"/>
            <a:stretch/>
          </p:blipFill>
          <p:spPr>
            <a:xfrm>
              <a:off x="7720839" y="2222723"/>
              <a:ext cx="1037555" cy="183341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" name="Google Shape;42;p3"/>
            <p:cNvSpPr/>
            <p:nvPr/>
          </p:nvSpPr>
          <p:spPr>
            <a:xfrm flipH="1">
              <a:off x="7722342" y="2222973"/>
              <a:ext cx="1037700" cy="1833000"/>
            </a:xfrm>
            <a:prstGeom prst="rtTriangle">
              <a:avLst/>
            </a:prstGeom>
            <a:solidFill>
              <a:srgbClr val="000000">
                <a:alpha val="30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5" name="Google Shape;45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" name="Google Shape;47;p4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1" name="Google Shape;51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2" name="Google Shape;52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" name="Google Shape;54;p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6" name="Google Shape;56;p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9" name="Google Shape;59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0" name="Google Shape;60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" name="Google Shape;62;p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6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4" name="Google Shape;64;p6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5" name="Google Shape;65;p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8" name="Google Shape;68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9" name="Google Shape;69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1" name="Google Shape;71;p7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8" name="Google Shape;78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9" name="Google Shape;79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1" name="Google Shape;81;p9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2" name="Google Shape;82;p9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83" name="Google Shape;83;p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10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86" name="Google Shape;86;p1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1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" name="Google Shape;88;p10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1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url?sa=i&amp;url=https%3A%2F%2Fwww.kaggle.com%2Fcode%2Fkmalit%2Fbank-customer-churn-prediction&amp;psig=AOvVaw0F6Ky6qnXKnhDI7xArFYgg&amp;ust=1682569374024000&amp;source=images&amp;cd=vfe&amp;ved=0CBAQjRxqFwoTCKDi78DZxv4CFQAAAAAdAAAAABAF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kaggle.com/datasets/mathchi/churn-for-bank-customers?resource=download" TargetMode="Externa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7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3787800" cy="144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Bank Churn Prediction</a:t>
            </a:r>
            <a:endParaRPr dirty="0"/>
          </a:p>
        </p:txBody>
      </p:sp>
      <p:sp>
        <p:nvSpPr>
          <p:cNvPr id="136" name="Google Shape;136;p17"/>
          <p:cNvSpPr txBox="1">
            <a:spLocks noGrp="1"/>
          </p:cNvSpPr>
          <p:nvPr>
            <p:ph type="subTitle" idx="1"/>
          </p:nvPr>
        </p:nvSpPr>
        <p:spPr>
          <a:xfrm>
            <a:off x="729600" y="3617843"/>
            <a:ext cx="3787800" cy="9097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dirty="0"/>
              <a:t>By: Sai </a:t>
            </a:r>
            <a:r>
              <a:rPr lang="en-US" dirty="0" err="1"/>
              <a:t>Srikar</a:t>
            </a:r>
            <a:r>
              <a:rPr lang="en-US" dirty="0"/>
              <a:t> </a:t>
            </a:r>
            <a:r>
              <a:rPr lang="en-US" dirty="0" err="1"/>
              <a:t>Gandhe</a:t>
            </a:r>
            <a:endParaRPr lang="en-US" dirty="0"/>
          </a:p>
          <a:p>
            <a:pPr marL="0" indent="0"/>
            <a:r>
              <a:rPr lang="en-US" dirty="0"/>
              <a:t>      </a:t>
            </a:r>
            <a:r>
              <a:rPr lang="en-US" dirty="0" err="1"/>
              <a:t>Fhariya</a:t>
            </a:r>
            <a:r>
              <a:rPr lang="en-US" dirty="0"/>
              <a:t> </a:t>
            </a:r>
            <a:r>
              <a:rPr lang="en-US" dirty="0" err="1"/>
              <a:t>Aseem</a:t>
            </a:r>
            <a:r>
              <a:rPr lang="en-US" dirty="0"/>
              <a:t> Fathima </a:t>
            </a:r>
            <a:endParaRPr dirty="0"/>
          </a:p>
        </p:txBody>
      </p:sp>
      <p:pic>
        <p:nvPicPr>
          <p:cNvPr id="3" name="Picture 2" descr="A picture containing sky, several&#10;&#10;Description automatically generated">
            <a:extLst>
              <a:ext uri="{FF2B5EF4-FFF2-40B4-BE49-F238E27FC236}">
                <a16:creationId xmlns:a16="http://schemas.microsoft.com/office/drawing/2014/main" id="{94D5E360-BF70-8BFF-826B-7130779821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9019" y="1639050"/>
            <a:ext cx="4502231" cy="2614898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3"/>
          <p:cNvSpPr txBox="1">
            <a:spLocks noGrp="1"/>
          </p:cNvSpPr>
          <p:nvPr>
            <p:ph type="title"/>
          </p:nvPr>
        </p:nvSpPr>
        <p:spPr>
          <a:xfrm>
            <a:off x="729475" y="555725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EDA</a:t>
            </a:r>
            <a:endParaRPr sz="3000"/>
          </a:p>
        </p:txBody>
      </p:sp>
      <p:sp>
        <p:nvSpPr>
          <p:cNvPr id="177" name="Google Shape;177;p23"/>
          <p:cNvSpPr txBox="1">
            <a:spLocks noGrp="1"/>
          </p:cNvSpPr>
          <p:nvPr>
            <p:ph type="subTitle" idx="1"/>
          </p:nvPr>
        </p:nvSpPr>
        <p:spPr>
          <a:xfrm>
            <a:off x="690800" y="1478275"/>
            <a:ext cx="3068400" cy="313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15000"/>
              </a:lnSpc>
            </a:pPr>
            <a:r>
              <a:rPr lang="en-US" sz="1300" dirty="0"/>
              <a:t>Heatmaps are frequently used to represent the relationship between different variables in a dataset. I have used three different </a:t>
            </a:r>
            <a:r>
              <a:rPr lang="en-US" sz="1300" dirty="0" err="1"/>
              <a:t>cmaps</a:t>
            </a:r>
            <a:r>
              <a:rPr lang="en-US" sz="1300" dirty="0"/>
              <a:t>.</a:t>
            </a:r>
          </a:p>
          <a:p>
            <a:pPr marL="457200" lvl="0" indent="-3111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300"/>
              <a:buChar char="●"/>
            </a:pPr>
            <a:r>
              <a:rPr lang="en-US" sz="1300" dirty="0"/>
              <a:t>1) Viridis</a:t>
            </a:r>
          </a:p>
          <a:p>
            <a:pPr marL="457200" lvl="0" indent="-3111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300"/>
              <a:buChar char="●"/>
            </a:pPr>
            <a:r>
              <a:rPr lang="en-US" sz="1300" dirty="0"/>
              <a:t>2) Plasma</a:t>
            </a:r>
          </a:p>
          <a:p>
            <a:pPr marL="457200" lvl="0" indent="-3111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300"/>
              <a:buChar char="●"/>
            </a:pPr>
            <a:r>
              <a:rPr lang="en-US" sz="1300" dirty="0"/>
              <a:t>3) Magma</a:t>
            </a:r>
          </a:p>
          <a:p>
            <a:pPr marL="0" indent="0">
              <a:lnSpc>
                <a:spcPct val="115000"/>
              </a:lnSpc>
            </a:pPr>
            <a:endParaRPr lang="en-US" sz="1300" dirty="0"/>
          </a:p>
          <a:p>
            <a:pPr marL="285750" indent="-285750">
              <a:lnSpc>
                <a:spcPct val="115000"/>
              </a:lnSpc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285750" indent="-285750">
              <a:lnSpc>
                <a:spcPct val="115000"/>
              </a:lnSpc>
              <a:buFont typeface="Arial" panose="020B0604020202020204" pitchFamily="34" charset="0"/>
              <a:buChar char="•"/>
            </a:pPr>
            <a:endParaRPr lang="en-US" sz="13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0F6A6B-BF53-E00C-0D19-748CF5DB9EB8}"/>
              </a:ext>
            </a:extLst>
          </p:cNvPr>
          <p:cNvSpPr txBox="1"/>
          <p:nvPr/>
        </p:nvSpPr>
        <p:spPr>
          <a:xfrm>
            <a:off x="6368996" y="3928863"/>
            <a:ext cx="11211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Fig: Magma</a:t>
            </a:r>
          </a:p>
        </p:txBody>
      </p:sp>
      <p:pic>
        <p:nvPicPr>
          <p:cNvPr id="2" name="Picture 1" descr="Table&#10;&#10;Description automatically generated">
            <a:extLst>
              <a:ext uri="{FF2B5EF4-FFF2-40B4-BE49-F238E27FC236}">
                <a16:creationId xmlns:a16="http://schemas.microsoft.com/office/drawing/2014/main" id="{E06F476A-A613-D46F-A22F-F5EEA83DCF9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024"/>
          <a:stretch/>
        </p:blipFill>
        <p:spPr bwMode="auto">
          <a:xfrm>
            <a:off x="4683318" y="190831"/>
            <a:ext cx="4341411" cy="373803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541068073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4"/>
          <p:cNvSpPr txBox="1">
            <a:spLocks noGrp="1"/>
          </p:cNvSpPr>
          <p:nvPr>
            <p:ph type="title"/>
          </p:nvPr>
        </p:nvSpPr>
        <p:spPr>
          <a:xfrm>
            <a:off x="715325" y="568100"/>
            <a:ext cx="3300900" cy="116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EDA</a:t>
            </a:r>
            <a:endParaRPr sz="3000"/>
          </a:p>
        </p:txBody>
      </p:sp>
      <p:sp>
        <p:nvSpPr>
          <p:cNvPr id="186" name="Google Shape;186;p24"/>
          <p:cNvSpPr txBox="1">
            <a:spLocks noGrp="1"/>
          </p:cNvSpPr>
          <p:nvPr>
            <p:ph type="subTitle" idx="1"/>
          </p:nvPr>
        </p:nvSpPr>
        <p:spPr>
          <a:xfrm>
            <a:off x="608925" y="1696725"/>
            <a:ext cx="3300900" cy="305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/>
              <a:t>Insights on the Geography</a:t>
            </a:r>
            <a:endParaRPr sz="1300" dirty="0"/>
          </a:p>
          <a:p>
            <a:pPr marL="457200" lvl="0" indent="-31115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300"/>
              <a:buChar char="●"/>
            </a:pPr>
            <a:r>
              <a:rPr lang="en" sz="1300" dirty="0"/>
              <a:t>50.1 customers are from France.</a:t>
            </a:r>
            <a:endParaRPr sz="1300" dirty="0"/>
          </a:p>
          <a:p>
            <a:pPr marL="457200" lvl="0" indent="-3111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 dirty="0"/>
              <a:t>25.1 customers are from Germany</a:t>
            </a:r>
          </a:p>
          <a:p>
            <a:pPr marL="457200" lvl="0" indent="-3111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 dirty="0"/>
              <a:t>24.8 customers are from Spain.</a:t>
            </a:r>
            <a:endParaRPr sz="1300" dirty="0"/>
          </a:p>
        </p:txBody>
      </p:sp>
      <p:pic>
        <p:nvPicPr>
          <p:cNvPr id="3" name="Picture 2" descr="Chart, pie chart&#10;&#10;Description automatically generated">
            <a:extLst>
              <a:ext uri="{FF2B5EF4-FFF2-40B4-BE49-F238E27FC236}">
                <a16:creationId xmlns:a16="http://schemas.microsoft.com/office/drawing/2014/main" id="{47DBC281-36DF-CA11-3C75-AEEBF8DB4B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97"/>
          <a:stretch/>
        </p:blipFill>
        <p:spPr>
          <a:xfrm>
            <a:off x="4627659" y="881308"/>
            <a:ext cx="4434840" cy="3065145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5"/>
          <p:cNvSpPr txBox="1">
            <a:spLocks noGrp="1"/>
          </p:cNvSpPr>
          <p:nvPr>
            <p:ph type="title"/>
          </p:nvPr>
        </p:nvSpPr>
        <p:spPr>
          <a:xfrm>
            <a:off x="687300" y="563775"/>
            <a:ext cx="3300900" cy="178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EDA</a:t>
            </a:r>
            <a:endParaRPr sz="3000" dirty="0"/>
          </a:p>
        </p:txBody>
      </p:sp>
      <p:sp>
        <p:nvSpPr>
          <p:cNvPr id="196" name="Google Shape;196;p25"/>
          <p:cNvSpPr txBox="1">
            <a:spLocks noGrp="1"/>
          </p:cNvSpPr>
          <p:nvPr>
            <p:ph type="subTitle" idx="1"/>
          </p:nvPr>
        </p:nvSpPr>
        <p:spPr>
          <a:xfrm>
            <a:off x="687300" y="1734550"/>
            <a:ext cx="3300900" cy="232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just">
              <a:lnSpc>
                <a:spcPct val="115000"/>
              </a:lnSpc>
            </a:pPr>
            <a:r>
              <a:rPr lang="en-US" sz="1300" dirty="0"/>
              <a:t>Churned and Retained Proportion </a:t>
            </a:r>
            <a:r>
              <a:rPr lang="en" sz="1300" dirty="0"/>
              <a:t> </a:t>
            </a:r>
            <a:endParaRPr sz="1300" dirty="0"/>
          </a:p>
          <a:p>
            <a:pPr marL="457200" lvl="0" indent="-31115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300"/>
              <a:buChar char="●"/>
            </a:pPr>
            <a:r>
              <a:rPr lang="en" sz="1300" dirty="0"/>
              <a:t>79.6% customers are retained.</a:t>
            </a:r>
            <a:endParaRPr lang="en-US" sz="1300" dirty="0"/>
          </a:p>
          <a:p>
            <a:pPr marL="457200" lvl="0" indent="-3111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US" sz="1300" dirty="0"/>
              <a:t>20.4% customers are Exited from the bank.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2C23FF7-35EC-E31D-0E48-35B6ED36D8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5609" y="436441"/>
            <a:ext cx="4365267" cy="4270618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6"/>
          <p:cNvSpPr txBox="1">
            <a:spLocks noGrp="1"/>
          </p:cNvSpPr>
          <p:nvPr>
            <p:ph type="body" idx="1"/>
          </p:nvPr>
        </p:nvSpPr>
        <p:spPr>
          <a:xfrm>
            <a:off x="729450" y="1511700"/>
            <a:ext cx="7688700" cy="350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just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dirty="0"/>
              <a:t>We tested five popular models on the data set:  Logistic regression, Decision Tree, Random Forest, XGBoost, and KNN.</a:t>
            </a:r>
            <a:endParaRPr dirty="0"/>
          </a:p>
          <a:p>
            <a:pPr marL="457200" lvl="0" indent="-311150" algn="just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dirty="0"/>
              <a:t>Each model has its strengths and weaknesses, and the best model will depend on the specific requirements of the task.</a:t>
            </a:r>
            <a:endParaRPr dirty="0"/>
          </a:p>
          <a:p>
            <a:pPr algn="just"/>
            <a:r>
              <a:rPr lang="en" dirty="0"/>
              <a:t>Logistic regression is a</a:t>
            </a:r>
            <a:r>
              <a:rPr lang="en-US" dirty="0"/>
              <a:t> popular linear classification algorithm that models the probability of a binary outcome based on a linear combination of input features</a:t>
            </a:r>
          </a:p>
          <a:p>
            <a:pPr algn="just"/>
            <a:r>
              <a:rPr lang="en" dirty="0"/>
              <a:t>Decision Tree is a </a:t>
            </a:r>
            <a:r>
              <a:rPr lang="en-US" dirty="0"/>
              <a:t>non-parametric tree-based algorithm that partitions the feature space into regions based on a hierarchy of if-then-else questions</a:t>
            </a:r>
            <a:endParaRPr dirty="0"/>
          </a:p>
          <a:p>
            <a:pPr algn="just"/>
            <a:r>
              <a:rPr lang="en-US" dirty="0"/>
              <a:t>R</a:t>
            </a:r>
            <a:r>
              <a:rPr lang="en" dirty="0"/>
              <a:t>andom Forest is an </a:t>
            </a:r>
            <a:r>
              <a:rPr lang="en-US" dirty="0"/>
              <a:t>ensemble learning method that combines multiple decision trees, each trained on a subset of the input features and a bootstrap sample of the data</a:t>
            </a:r>
            <a:r>
              <a:rPr lang="en" dirty="0"/>
              <a:t> .</a:t>
            </a:r>
            <a:endParaRPr dirty="0"/>
          </a:p>
          <a:p>
            <a:pPr marL="457200" lvl="0" indent="-311150" algn="just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dirty="0"/>
              <a:t>XGBoost is a machine learning model that can handle large data sets with multiple features and have achieved better performance in many tasks.</a:t>
            </a:r>
          </a:p>
          <a:p>
            <a:pPr algn="just"/>
            <a:r>
              <a:rPr lang="en" dirty="0"/>
              <a:t>KNN is </a:t>
            </a:r>
            <a:r>
              <a:rPr lang="en-US"/>
              <a:t>a simple, supervised machine learning algorithm that can be used to solve both classification and regression problems</a:t>
            </a:r>
            <a:endParaRPr dirty="0"/>
          </a:p>
        </p:txBody>
      </p:sp>
      <p:sp>
        <p:nvSpPr>
          <p:cNvPr id="204" name="Google Shape;204;p26"/>
          <p:cNvSpPr txBox="1"/>
          <p:nvPr/>
        </p:nvSpPr>
        <p:spPr>
          <a:xfrm>
            <a:off x="729450" y="737400"/>
            <a:ext cx="64599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latin typeface="Lato"/>
                <a:ea typeface="Lato"/>
                <a:cs typeface="Lato"/>
                <a:sym typeface="Lato"/>
              </a:rPr>
              <a:t>About the models….</a:t>
            </a:r>
            <a:endParaRPr sz="2000" b="1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7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Logistic Regression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7BF140-A405-5B3A-40A1-8AFE8B8281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712" y="1931320"/>
            <a:ext cx="3731800" cy="25670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E1CA693-87A3-E1F1-B5BE-E231C3A2EBA8}"/>
              </a:ext>
            </a:extLst>
          </p:cNvPr>
          <p:cNvSpPr txBox="1"/>
          <p:nvPr/>
        </p:nvSpPr>
        <p:spPr>
          <a:xfrm>
            <a:off x="729450" y="4377082"/>
            <a:ext cx="41081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Logistic Regression Accuracy without hyperparameter tuning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8712924-0CCA-4761-2D03-6C63A070DA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7617" y="1422363"/>
            <a:ext cx="4108168" cy="22987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6C9D669-7AAF-2B68-3AB4-48D41C45EB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37617" y="3721137"/>
            <a:ext cx="4108168" cy="28950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16A0DC1-15B3-BB1A-5D52-07FA68464737}"/>
              </a:ext>
            </a:extLst>
          </p:cNvPr>
          <p:cNvSpPr txBox="1"/>
          <p:nvPr/>
        </p:nvSpPr>
        <p:spPr>
          <a:xfrm>
            <a:off x="4765490" y="4046313"/>
            <a:ext cx="42236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Logistic Regression Accuracy with Hyperparameter tuning</a:t>
            </a:r>
          </a:p>
        </p:txBody>
      </p:sp>
    </p:spTree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7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Logistic Regression</a:t>
            </a:r>
            <a:endParaRPr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1CA693-87A3-E1F1-B5BE-E231C3A2EBA8}"/>
              </a:ext>
            </a:extLst>
          </p:cNvPr>
          <p:cNvSpPr txBox="1"/>
          <p:nvPr/>
        </p:nvSpPr>
        <p:spPr>
          <a:xfrm>
            <a:off x="729450" y="4377082"/>
            <a:ext cx="41081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Logistic Regression ROC Curve and AUC score without hyperparameter tuning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6A0DC1-15B3-BB1A-5D52-07FA68464737}"/>
              </a:ext>
            </a:extLst>
          </p:cNvPr>
          <p:cNvSpPr txBox="1"/>
          <p:nvPr/>
        </p:nvSpPr>
        <p:spPr>
          <a:xfrm>
            <a:off x="4765490" y="4046313"/>
            <a:ext cx="42236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Logistic Regression Roc Curve and AUC score with Hyperparameter tuning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5533B6E-8FCB-E45A-48D2-12021576FC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839" y="1924216"/>
            <a:ext cx="3729161" cy="245286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17C2C8B-A02A-C3D4-7791-81DD206462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7618" y="771276"/>
            <a:ext cx="4151516" cy="3275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312694"/>
      </p:ext>
    </p:extLst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7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Decision Tree</a:t>
            </a:r>
            <a:endParaRPr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1CA693-87A3-E1F1-B5BE-E231C3A2EBA8}"/>
              </a:ext>
            </a:extLst>
          </p:cNvPr>
          <p:cNvSpPr txBox="1"/>
          <p:nvPr/>
        </p:nvSpPr>
        <p:spPr>
          <a:xfrm>
            <a:off x="594841" y="4236803"/>
            <a:ext cx="41081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Decision Tree Accuracy without hyperparameter tuning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6A0DC1-15B3-BB1A-5D52-07FA68464737}"/>
              </a:ext>
            </a:extLst>
          </p:cNvPr>
          <p:cNvSpPr txBox="1"/>
          <p:nvPr/>
        </p:nvSpPr>
        <p:spPr>
          <a:xfrm>
            <a:off x="4765490" y="4046313"/>
            <a:ext cx="42236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Decision Tree Accuracy with Hyperparameter tuning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4451302-09C3-FAE5-979C-14EF39A541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850" y="1957563"/>
            <a:ext cx="3846150" cy="22792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F0C2E7A-893F-D32E-FA03-7B8F1745F4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4018" y="874643"/>
            <a:ext cx="4155116" cy="3171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875065"/>
      </p:ext>
    </p:extLst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7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Decision Tree</a:t>
            </a:r>
            <a:endParaRPr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1CA693-87A3-E1F1-B5BE-E231C3A2EBA8}"/>
              </a:ext>
            </a:extLst>
          </p:cNvPr>
          <p:cNvSpPr txBox="1"/>
          <p:nvPr/>
        </p:nvSpPr>
        <p:spPr>
          <a:xfrm>
            <a:off x="729450" y="4377082"/>
            <a:ext cx="41081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Decision Tree ROC Curve and AUC score without hyperparameter tuning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6A0DC1-15B3-BB1A-5D52-07FA68464737}"/>
              </a:ext>
            </a:extLst>
          </p:cNvPr>
          <p:cNvSpPr txBox="1"/>
          <p:nvPr/>
        </p:nvSpPr>
        <p:spPr>
          <a:xfrm>
            <a:off x="4765490" y="4046313"/>
            <a:ext cx="42236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Decision Tree Roc Curve and AUC score with Hyperparameter tuning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2200A9-AB0C-2B1C-9349-B348F096C3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851" y="1853850"/>
            <a:ext cx="3981322" cy="25232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3600434-4235-358F-A3E4-FBFF17DD81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4488" y="652007"/>
            <a:ext cx="4223644" cy="3394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734913"/>
      </p:ext>
    </p:extLst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7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Random Forest</a:t>
            </a:r>
            <a:endParaRPr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1CA693-87A3-E1F1-B5BE-E231C3A2EBA8}"/>
              </a:ext>
            </a:extLst>
          </p:cNvPr>
          <p:cNvSpPr txBox="1"/>
          <p:nvPr/>
        </p:nvSpPr>
        <p:spPr>
          <a:xfrm>
            <a:off x="729450" y="4206239"/>
            <a:ext cx="41081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Random Forest Accuracy without hyperparameter tuning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6A0DC1-15B3-BB1A-5D52-07FA68464737}"/>
              </a:ext>
            </a:extLst>
          </p:cNvPr>
          <p:cNvSpPr txBox="1"/>
          <p:nvPr/>
        </p:nvSpPr>
        <p:spPr>
          <a:xfrm>
            <a:off x="4765490" y="4046313"/>
            <a:ext cx="42236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Random Forest Accuracy with Hyperparameter tuning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FD581D4-C730-7811-0319-2F9FE8C6D3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450" y="1927730"/>
            <a:ext cx="4036040" cy="22785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6A0D066-CE1C-8C57-62B5-34BD3CCE24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7618" y="583558"/>
            <a:ext cx="4151516" cy="3462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412160"/>
      </p:ext>
    </p:extLst>
  </p:cSld>
  <p:clrMapOvr>
    <a:masterClrMapping/>
  </p:clrMapOvr>
  <p:transition spd="slow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7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Random Forest</a:t>
            </a:r>
            <a:endParaRPr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1CA693-87A3-E1F1-B5BE-E231C3A2EBA8}"/>
              </a:ext>
            </a:extLst>
          </p:cNvPr>
          <p:cNvSpPr txBox="1"/>
          <p:nvPr/>
        </p:nvSpPr>
        <p:spPr>
          <a:xfrm>
            <a:off x="729450" y="4377082"/>
            <a:ext cx="41081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Random Forest ROC Curve and AUC score without hyperparameter tuning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6A0DC1-15B3-BB1A-5D52-07FA68464737}"/>
              </a:ext>
            </a:extLst>
          </p:cNvPr>
          <p:cNvSpPr txBox="1"/>
          <p:nvPr/>
        </p:nvSpPr>
        <p:spPr>
          <a:xfrm>
            <a:off x="4765490" y="4046313"/>
            <a:ext cx="42236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Random Forest Roc Curve and AUC score with Hyperparameter tuning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13FE9E3-1A07-2CB1-04D9-C30926F7B1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7617" y="707666"/>
            <a:ext cx="4151517" cy="33386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9457038-7756-17D0-986C-428A229C08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499" y="1916264"/>
            <a:ext cx="3536886" cy="12245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221777F-72F2-88B5-7A57-3D9085525D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9450" y="3129997"/>
            <a:ext cx="2347705" cy="1247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917688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9988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8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28599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Outline</a:t>
            </a:r>
            <a:endParaRPr dirty="0"/>
          </a:p>
        </p:txBody>
      </p:sp>
      <p:sp>
        <p:nvSpPr>
          <p:cNvPr id="143" name="Google Shape;143;p18"/>
          <p:cNvSpPr txBox="1">
            <a:spLocks noGrp="1"/>
          </p:cNvSpPr>
          <p:nvPr>
            <p:ph type="subTitle" idx="4294967295"/>
          </p:nvPr>
        </p:nvSpPr>
        <p:spPr>
          <a:xfrm>
            <a:off x="4572000" y="957476"/>
            <a:ext cx="4080000" cy="376714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u="sng" dirty="0">
                <a:solidFill>
                  <a:srgbClr val="FFFFFF"/>
                </a:solidFill>
              </a:rPr>
              <a:t>Introduction</a:t>
            </a:r>
            <a:endParaRPr sz="1600" u="sng" dirty="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 u="sng" dirty="0">
                <a:solidFill>
                  <a:srgbClr val="FFFFFF"/>
                </a:solidFill>
              </a:rPr>
              <a:t>Problem Statement</a:t>
            </a:r>
            <a:endParaRPr sz="1600" u="sng" dirty="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1600" u="sng" dirty="0">
                <a:solidFill>
                  <a:srgbClr val="FFFFFF"/>
                </a:solidFill>
              </a:rPr>
              <a:t>Approach/Pipeline</a:t>
            </a: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1600" u="sng" dirty="0">
                <a:solidFill>
                  <a:srgbClr val="FFFFFF"/>
                </a:solidFill>
              </a:rPr>
              <a:t>Data Set Description</a:t>
            </a: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1600" u="sng" dirty="0">
                <a:solidFill>
                  <a:srgbClr val="FFFFFF"/>
                </a:solidFill>
              </a:rPr>
              <a:t>EDA</a:t>
            </a: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1600" u="sng" dirty="0">
                <a:solidFill>
                  <a:srgbClr val="FFFFFF"/>
                </a:solidFill>
              </a:rPr>
              <a:t>About the models</a:t>
            </a: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1600" u="sng" dirty="0">
                <a:solidFill>
                  <a:srgbClr val="FFFFFF"/>
                </a:solidFill>
              </a:rPr>
              <a:t>Results</a:t>
            </a: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 u="sng" dirty="0">
                <a:solidFill>
                  <a:srgbClr val="FFFFFF"/>
                </a:solidFill>
              </a:rPr>
              <a:t>References</a:t>
            </a:r>
            <a:endParaRPr sz="1600" u="sng" dirty="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800" dirty="0"/>
          </a:p>
        </p:txBody>
      </p:sp>
    </p:spTree>
  </p:cSld>
  <p:clrMapOvr>
    <a:masterClrMapping/>
  </p:clrMapOvr>
  <p:transition spd="slow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7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XGBoost</a:t>
            </a:r>
            <a:endParaRPr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1CA693-87A3-E1F1-B5BE-E231C3A2EBA8}"/>
              </a:ext>
            </a:extLst>
          </p:cNvPr>
          <p:cNvSpPr txBox="1"/>
          <p:nvPr/>
        </p:nvSpPr>
        <p:spPr>
          <a:xfrm>
            <a:off x="729450" y="4377082"/>
            <a:ext cx="41081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XGBoost</a:t>
            </a:r>
            <a:r>
              <a:rPr lang="en-US" dirty="0"/>
              <a:t> Accuracy without hyperparameter tuning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6A0DC1-15B3-BB1A-5D52-07FA68464737}"/>
              </a:ext>
            </a:extLst>
          </p:cNvPr>
          <p:cNvSpPr txBox="1"/>
          <p:nvPr/>
        </p:nvSpPr>
        <p:spPr>
          <a:xfrm>
            <a:off x="4765489" y="4592525"/>
            <a:ext cx="42236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XGBoost</a:t>
            </a:r>
            <a:r>
              <a:rPr lang="en-US" dirty="0"/>
              <a:t> Accuracy with Hyperparameter tuning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035C6B0-735A-93C6-01A3-B9EA53FE7D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450" y="1934080"/>
            <a:ext cx="3516547" cy="24430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6190A61-38BD-7284-66A7-97629E96102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6222"/>
          <a:stretch/>
        </p:blipFill>
        <p:spPr>
          <a:xfrm>
            <a:off x="4765490" y="612251"/>
            <a:ext cx="4036989" cy="25205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396FD98-131E-C2F3-A44B-78D8C3AA85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65489" y="3132815"/>
            <a:ext cx="4036989" cy="1459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5076"/>
      </p:ext>
    </p:extLst>
  </p:cSld>
  <p:clrMapOvr>
    <a:masterClrMapping/>
  </p:clrMapOvr>
  <p:transition spd="slow"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7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XGBoost</a:t>
            </a:r>
            <a:endParaRPr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1CA693-87A3-E1F1-B5BE-E231C3A2EBA8}"/>
              </a:ext>
            </a:extLst>
          </p:cNvPr>
          <p:cNvSpPr txBox="1"/>
          <p:nvPr/>
        </p:nvSpPr>
        <p:spPr>
          <a:xfrm>
            <a:off x="729450" y="4377082"/>
            <a:ext cx="41081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XGBoost</a:t>
            </a:r>
            <a:r>
              <a:rPr lang="en-US" dirty="0"/>
              <a:t> ROC Curve and AUC score without hyperparameter tuning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6A0DC1-15B3-BB1A-5D52-07FA68464737}"/>
              </a:ext>
            </a:extLst>
          </p:cNvPr>
          <p:cNvSpPr txBox="1"/>
          <p:nvPr/>
        </p:nvSpPr>
        <p:spPr>
          <a:xfrm>
            <a:off x="4765490" y="4046313"/>
            <a:ext cx="42236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XGBoost</a:t>
            </a:r>
            <a:r>
              <a:rPr lang="en-US" dirty="0"/>
              <a:t> Roc Curve and AUC score with Hyperparameter tuning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41D8FC2-72C3-1DF9-6B2A-CF53CDF8A0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573967"/>
            <a:ext cx="4417134" cy="34723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184827A-793D-FC2D-9A10-2704B10C53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033" y="1853850"/>
            <a:ext cx="3567478" cy="2523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18443"/>
      </p:ext>
    </p:extLst>
  </p:cSld>
  <p:clrMapOvr>
    <a:masterClrMapping/>
  </p:clrMapOvr>
  <p:transition spd="slow">
    <p:wip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7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KNN</a:t>
            </a:r>
            <a:endParaRPr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1CA693-87A3-E1F1-B5BE-E231C3A2EBA8}"/>
              </a:ext>
            </a:extLst>
          </p:cNvPr>
          <p:cNvSpPr txBox="1"/>
          <p:nvPr/>
        </p:nvSpPr>
        <p:spPr>
          <a:xfrm>
            <a:off x="729450" y="4377082"/>
            <a:ext cx="41081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KNN Accuracy without hyperparameter tuning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6A0DC1-15B3-BB1A-5D52-07FA68464737}"/>
              </a:ext>
            </a:extLst>
          </p:cNvPr>
          <p:cNvSpPr txBox="1"/>
          <p:nvPr/>
        </p:nvSpPr>
        <p:spPr>
          <a:xfrm>
            <a:off x="4746931" y="4230243"/>
            <a:ext cx="42236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KNN Accuracy with Hyperparameter tuning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7017266-A9DB-AE81-517D-324FC8F107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083" y="2035681"/>
            <a:ext cx="3566988" cy="222621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4FA93F0-5A9C-F6F8-D3C8-600CE726B7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7618" y="659958"/>
            <a:ext cx="4223644" cy="3570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725158"/>
      </p:ext>
    </p:extLst>
  </p:cSld>
  <p:clrMapOvr>
    <a:masterClrMapping/>
  </p:clrMapOvr>
  <p:transition spd="slow">
    <p:wip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7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KNN</a:t>
            </a:r>
            <a:endParaRPr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1CA693-87A3-E1F1-B5BE-E231C3A2EBA8}"/>
              </a:ext>
            </a:extLst>
          </p:cNvPr>
          <p:cNvSpPr txBox="1"/>
          <p:nvPr/>
        </p:nvSpPr>
        <p:spPr>
          <a:xfrm>
            <a:off x="729450" y="4377082"/>
            <a:ext cx="41081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KNN ROC Curve and AUC score without hyperparameter tuning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6A0DC1-15B3-BB1A-5D52-07FA68464737}"/>
              </a:ext>
            </a:extLst>
          </p:cNvPr>
          <p:cNvSpPr txBox="1"/>
          <p:nvPr/>
        </p:nvSpPr>
        <p:spPr>
          <a:xfrm>
            <a:off x="4765490" y="4332959"/>
            <a:ext cx="42236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KNN Roc Curve and AUC score with Hyperparameter tuning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97CADDE-515D-E9B9-3816-83AEBC9FAB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985" y="1853850"/>
            <a:ext cx="3753015" cy="25232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E075B71-9BDB-B255-E781-0AD4F07062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7618" y="644056"/>
            <a:ext cx="4151516" cy="3644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267010"/>
      </p:ext>
    </p:extLst>
  </p:cSld>
  <p:clrMapOvr>
    <a:masterClrMapping/>
  </p:clrMapOvr>
  <p:transition spd="slow">
    <p:wip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8"/>
          <p:cNvSpPr txBox="1">
            <a:spLocks noGrp="1"/>
          </p:cNvSpPr>
          <p:nvPr>
            <p:ph type="title"/>
          </p:nvPr>
        </p:nvSpPr>
        <p:spPr>
          <a:xfrm>
            <a:off x="1296063" y="1256306"/>
            <a:ext cx="6661062" cy="5168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</a:t>
            </a:r>
            <a:r>
              <a:rPr lang="en-US" dirty="0"/>
              <a:t>e</a:t>
            </a:r>
            <a:r>
              <a:rPr lang="en" dirty="0"/>
              <a:t>sults-  </a:t>
            </a:r>
            <a:r>
              <a:rPr lang="en" sz="2000" dirty="0"/>
              <a:t>Which model performed better?</a:t>
            </a:r>
            <a:endParaRPr sz="2000" dirty="0"/>
          </a:p>
        </p:txBody>
      </p:sp>
      <p:graphicFrame>
        <p:nvGraphicFramePr>
          <p:cNvPr id="216" name="Google Shape;216;p28"/>
          <p:cNvGraphicFramePr/>
          <p:nvPr>
            <p:extLst>
              <p:ext uri="{D42A27DB-BD31-4B8C-83A1-F6EECF244321}">
                <p14:modId xmlns:p14="http://schemas.microsoft.com/office/powerpoint/2010/main" val="3093883364"/>
              </p:ext>
            </p:extLst>
          </p:nvPr>
        </p:nvGraphicFramePr>
        <p:xfrm>
          <a:off x="527212" y="1924700"/>
          <a:ext cx="8089575" cy="3017340"/>
        </p:xfrm>
        <a:graphic>
          <a:graphicData uri="http://schemas.openxmlformats.org/drawingml/2006/table">
            <a:tbl>
              <a:tblPr>
                <a:noFill/>
                <a:tableStyleId>{623761AC-4917-4439-96A3-DDF44ED77178}</a:tableStyleId>
              </a:tblPr>
              <a:tblGrid>
                <a:gridCol w="16179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179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17915">
                  <a:extLst>
                    <a:ext uri="{9D8B030D-6E8A-4147-A177-3AD203B41FA5}">
                      <a16:colId xmlns:a16="http://schemas.microsoft.com/office/drawing/2014/main" val="2848225229"/>
                    </a:ext>
                  </a:extLst>
                </a:gridCol>
                <a:gridCol w="1617915">
                  <a:extLst>
                    <a:ext uri="{9D8B030D-6E8A-4147-A177-3AD203B41FA5}">
                      <a16:colId xmlns:a16="http://schemas.microsoft.com/office/drawing/2014/main" val="632265191"/>
                    </a:ext>
                  </a:extLst>
                </a:gridCol>
                <a:gridCol w="1617915">
                  <a:extLst>
                    <a:ext uri="{9D8B030D-6E8A-4147-A177-3AD203B41FA5}">
                      <a16:colId xmlns:a16="http://schemas.microsoft.com/office/drawing/2014/main" val="1444607892"/>
                    </a:ext>
                  </a:extLst>
                </a:gridCol>
              </a:tblGrid>
              <a:tr h="3865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Models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/>
                        <a:t>Accuracy 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/>
                        <a:t>AUC Score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/>
                        <a:t>Accuracy with Hyperparameter Tuning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/>
                        <a:t>AUC Score</a:t>
                      </a:r>
                      <a:endParaRPr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Logistic Regression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/>
                        <a:t>0.8125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/>
                        <a:t>0.78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/>
                        <a:t>0.811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/>
                        <a:t>0.78</a:t>
                      </a:r>
                      <a:endParaRPr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/>
                        <a:t>Decision Tree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/>
                        <a:t>0.7905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/>
                        <a:t>0.69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/>
                        <a:t>0.836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/>
                        <a:t>0.77</a:t>
                      </a:r>
                      <a:endParaRPr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Random Forest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/>
                        <a:t>0.8665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/>
                        <a:t>0.42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/>
                        <a:t>0.863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/>
                        <a:t>0.87</a:t>
                      </a:r>
                      <a:endParaRPr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XGBOOST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/>
                        <a:t>0.861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/>
                        <a:t>0.85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/>
                        <a:t>0.8625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/>
                        <a:t>0.87</a:t>
                      </a:r>
                      <a:endParaRPr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/>
                        <a:t>KNN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/>
                        <a:t>0.8235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/>
                        <a:t>0.74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/>
                        <a:t>0.823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/>
                        <a:t>0.74</a:t>
                      </a:r>
                      <a:endParaRPr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>
    <p:wip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9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222" name="Google Shape;222;p29"/>
          <p:cNvSpPr txBox="1">
            <a:spLocks noGrp="1"/>
          </p:cNvSpPr>
          <p:nvPr>
            <p:ph type="body" idx="1"/>
          </p:nvPr>
        </p:nvSpPr>
        <p:spPr>
          <a:xfrm>
            <a:off x="729450" y="1853850"/>
            <a:ext cx="7688700" cy="30202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u="sng" dirty="0">
                <a:solidFill>
                  <a:schemeClr val="accent5"/>
                </a:solidFill>
                <a:hlinkClick r:id="rId3"/>
              </a:rPr>
              <a:t>https://www.google.com/url?sa=i&amp;url=https%3A%2F%2Fwww.kaggle.com%2Fcode%2Fkmalit%2Fbank-customer-churn-prediction&amp;psig=AOvVaw0F6Ky6qnXKnhDI7xArFYgg&amp;ust=1682569374024000&amp;source=images&amp;cd=vfe&amp;ved=0CBAQjRxqFwoTCKDi78DZxv4CFQAAAAAdAAAAABAF</a:t>
            </a:r>
            <a:endParaRPr lang="en-US" u="sng" dirty="0">
              <a:solidFill>
                <a:schemeClr val="accent5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u="sng" dirty="0">
                <a:solidFill>
                  <a:schemeClr val="accent5"/>
                </a:solidFill>
                <a:hlinkClick r:id="rId4"/>
              </a:rPr>
              <a:t>https://www.kaggle.com/datasets/mathchi/churn-for-bank-customers?resource=download</a:t>
            </a:r>
            <a:endParaRPr lang="en-US" u="sng" dirty="0">
              <a:solidFill>
                <a:schemeClr val="accent5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u="sng" dirty="0">
                <a:solidFill>
                  <a:schemeClr val="accent5"/>
                </a:solidFill>
              </a:rPr>
              <a:t>https://</a:t>
            </a:r>
            <a:r>
              <a:rPr lang="en-US" u="sng" dirty="0" err="1">
                <a:solidFill>
                  <a:schemeClr val="accent5"/>
                </a:solidFill>
              </a:rPr>
              <a:t>www.akkio.com</a:t>
            </a:r>
            <a:r>
              <a:rPr lang="en-US" u="sng" dirty="0">
                <a:solidFill>
                  <a:schemeClr val="accent5"/>
                </a:solidFill>
              </a:rPr>
              <a:t>/post/bank-churn-prediction#:~:text=Bank%20customer%20churn%20prediction%20is,numerical%20(the%20churn%20rate).</a:t>
            </a: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lang="en-US" u="sng" dirty="0">
              <a:solidFill>
                <a:schemeClr val="accent5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lang="en-US" u="sng" dirty="0">
              <a:solidFill>
                <a:schemeClr val="accent5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u="sng" dirty="0">
              <a:solidFill>
                <a:schemeClr val="accent5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>
              <a:solidFill>
                <a:schemeClr val="accent5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endParaRPr dirty="0">
              <a:solidFill>
                <a:schemeClr val="accent5"/>
              </a:solidFill>
            </a:endParaRPr>
          </a:p>
        </p:txBody>
      </p:sp>
    </p:spTree>
  </p:cSld>
  <p:clrMapOvr>
    <a:masterClrMapping/>
  </p:clrMapOvr>
  <p:transition spd="slow">
    <p:wip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0"/>
          <p:cNvSpPr txBox="1">
            <a:spLocks noGrp="1"/>
          </p:cNvSpPr>
          <p:nvPr>
            <p:ph type="title"/>
          </p:nvPr>
        </p:nvSpPr>
        <p:spPr>
          <a:xfrm>
            <a:off x="685200" y="70945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 You</a:t>
            </a:r>
            <a:endParaRPr dirty="0"/>
          </a:p>
        </p:txBody>
      </p:sp>
    </p:spTree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9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149" name="Google Shape;149;p19"/>
          <p:cNvSpPr txBox="1"/>
          <p:nvPr/>
        </p:nvSpPr>
        <p:spPr>
          <a:xfrm>
            <a:off x="863675" y="2073650"/>
            <a:ext cx="7848300" cy="18774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indent="-330200">
              <a:buClr>
                <a:schemeClr val="lt1"/>
              </a:buClr>
              <a:buSzPts val="1600"/>
              <a:buFont typeface="Lato"/>
              <a:buChar char="❖"/>
            </a:pPr>
            <a:r>
              <a:rPr lang="en-US" sz="1600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The banking business has gotten increasingly competitive in recent years, and customer churn has become a serious concern. .</a:t>
            </a:r>
          </a:p>
          <a:p>
            <a:pPr marL="457200" indent="-330200">
              <a:buClr>
                <a:schemeClr val="lt1"/>
              </a:buClr>
              <a:buSzPts val="1600"/>
              <a:buFont typeface="Lato"/>
              <a:buChar char="❖"/>
            </a:pPr>
            <a:r>
              <a:rPr lang="en-US" sz="1600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Customers can simply transfer banks, making it critical for banks to identify the causes of churn and implement effective retention strategies </a:t>
            </a:r>
            <a:r>
              <a:rPr lang="en" sz="1600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endParaRPr sz="1600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0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Problem Statement</a:t>
            </a:r>
            <a:endParaRPr sz="3000" dirty="0"/>
          </a:p>
        </p:txBody>
      </p:sp>
      <p:sp>
        <p:nvSpPr>
          <p:cNvPr id="155" name="Google Shape;155;p20"/>
          <p:cNvSpPr txBox="1">
            <a:spLocks noGrp="1"/>
          </p:cNvSpPr>
          <p:nvPr>
            <p:ph type="body" idx="2"/>
          </p:nvPr>
        </p:nvSpPr>
        <p:spPr>
          <a:xfrm>
            <a:off x="4929725" y="252250"/>
            <a:ext cx="3618900" cy="461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 dirty="0"/>
              <a:t>The challenge is to develop a model that accurately predicts the customer churn out.</a:t>
            </a:r>
            <a:endParaRPr sz="1600" dirty="0"/>
          </a:p>
          <a:p>
            <a:pPr marL="0" indent="0">
              <a:spcBef>
                <a:spcPts val="1600"/>
              </a:spcBef>
              <a:buNone/>
            </a:pPr>
            <a:r>
              <a:rPr lang="en-US" sz="1600" dirty="0"/>
              <a:t>This project is to investigate the factors that contribute to bank customer churn and to develop an accurate predictive model and compare those models</a:t>
            </a:r>
            <a:r>
              <a:rPr lang="en" sz="1600" dirty="0"/>
              <a:t>.</a:t>
            </a:r>
          </a:p>
          <a:p>
            <a:pPr marL="0" indent="0">
              <a:spcBef>
                <a:spcPts val="1600"/>
              </a:spcBef>
              <a:buNone/>
            </a:pPr>
            <a:r>
              <a:rPr lang="en-US" sz="1600" dirty="0"/>
              <a:t>The best-performing model can be achieved by comparing accuracies. </a:t>
            </a:r>
            <a:endParaRPr sz="1600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</p:spTree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1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/>
              <a:t>Approach/</a:t>
            </a:r>
            <a:br>
              <a:rPr lang="en-US" sz="3000" dirty="0"/>
            </a:br>
            <a:r>
              <a:rPr lang="en-US" sz="3000" dirty="0"/>
              <a:t>Pipeline</a:t>
            </a:r>
            <a:endParaRPr sz="3000" dirty="0"/>
          </a:p>
        </p:txBody>
      </p:sp>
      <p:sp>
        <p:nvSpPr>
          <p:cNvPr id="161" name="Google Shape;161;p21"/>
          <p:cNvSpPr txBox="1">
            <a:spLocks noGrp="1"/>
          </p:cNvSpPr>
          <p:nvPr>
            <p:ph type="body" idx="2"/>
          </p:nvPr>
        </p:nvSpPr>
        <p:spPr>
          <a:xfrm>
            <a:off x="5174225" y="1423283"/>
            <a:ext cx="3374400" cy="185265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buAutoNum type="arabicPeriod"/>
            </a:pPr>
            <a:r>
              <a:rPr lang="en-US" sz="1400" b="1" dirty="0">
                <a:solidFill>
                  <a:schemeClr val="dk1"/>
                </a:solidFill>
              </a:rPr>
              <a:t>Data Extraction</a:t>
            </a:r>
          </a:p>
          <a:p>
            <a:pPr marL="342900" indent="-342900">
              <a:buAutoNum type="arabicPeriod"/>
            </a:pPr>
            <a:r>
              <a:rPr lang="en-US" sz="1400" b="1" dirty="0">
                <a:solidFill>
                  <a:schemeClr val="dk1"/>
                </a:solidFill>
              </a:rPr>
              <a:t>Exploratory Data Analysis</a:t>
            </a:r>
          </a:p>
          <a:p>
            <a:pPr marL="342900" indent="-342900">
              <a:buAutoNum type="arabicPeriod"/>
            </a:pPr>
            <a:r>
              <a:rPr lang="en-US" sz="1400" b="1" dirty="0">
                <a:solidFill>
                  <a:schemeClr val="dk1"/>
                </a:solidFill>
              </a:rPr>
              <a:t>Feature Selection</a:t>
            </a:r>
          </a:p>
          <a:p>
            <a:pPr marL="342900" indent="-342900">
              <a:buAutoNum type="arabicPeriod"/>
            </a:pPr>
            <a:r>
              <a:rPr lang="en-US" sz="1400" b="1" dirty="0">
                <a:solidFill>
                  <a:schemeClr val="dk1"/>
                </a:solidFill>
              </a:rPr>
              <a:t>Data Preprocessing</a:t>
            </a:r>
          </a:p>
          <a:p>
            <a:pPr marL="342900" indent="-342900">
              <a:buAutoNum type="arabicPeriod"/>
            </a:pPr>
            <a:r>
              <a:rPr lang="en-US" sz="1400" b="1" dirty="0">
                <a:solidFill>
                  <a:schemeClr val="dk1"/>
                </a:solidFill>
              </a:rPr>
              <a:t>Model Training </a:t>
            </a:r>
          </a:p>
          <a:p>
            <a:pPr marL="342900" indent="-342900">
              <a:buAutoNum type="arabicPeriod"/>
            </a:pPr>
            <a:r>
              <a:rPr lang="en-US" sz="1400" b="1" dirty="0">
                <a:solidFill>
                  <a:schemeClr val="dk1"/>
                </a:solidFill>
              </a:rPr>
              <a:t>Model Evaluation</a:t>
            </a:r>
          </a:p>
          <a:p>
            <a:pPr marL="0" indent="0">
              <a:buNone/>
            </a:pPr>
            <a:endParaRPr lang="en-US" sz="1400" b="1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b="1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0474093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1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Set Description</a:t>
            </a:r>
            <a:endParaRPr sz="3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/>
          </a:p>
        </p:txBody>
      </p:sp>
      <p:sp>
        <p:nvSpPr>
          <p:cNvPr id="161" name="Google Shape;161;p21"/>
          <p:cNvSpPr txBox="1">
            <a:spLocks noGrp="1"/>
          </p:cNvSpPr>
          <p:nvPr>
            <p:ph type="body" idx="2"/>
          </p:nvPr>
        </p:nvSpPr>
        <p:spPr>
          <a:xfrm>
            <a:off x="5174225" y="162475"/>
            <a:ext cx="3374400" cy="498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sz="1400" b="1" dirty="0">
                <a:solidFill>
                  <a:schemeClr val="dk1"/>
                </a:solidFill>
              </a:rPr>
              <a:t>This data set comprises information about bank customers, and the target variable is a binary variable that indicates whether the customer has left the bank (closed his account) or not .</a:t>
            </a:r>
          </a:p>
          <a:p>
            <a:pPr marL="0" indent="0">
              <a:buNone/>
            </a:pPr>
            <a:endParaRPr lang="en-US" sz="1400" b="1" dirty="0">
              <a:solidFill>
                <a:schemeClr val="dk1"/>
              </a:solidFill>
            </a:endParaRPr>
          </a:p>
          <a:p>
            <a:pPr marL="0" indent="0">
              <a:buNone/>
            </a:pPr>
            <a:endParaRPr lang="en-US" sz="1400" b="1" dirty="0">
              <a:solidFill>
                <a:schemeClr val="dk1"/>
              </a:solidFill>
            </a:endParaRPr>
          </a:p>
          <a:p>
            <a:pPr marL="0" indent="0">
              <a:buNone/>
            </a:pPr>
            <a:endParaRPr lang="en-US" sz="1400" b="1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b="1" dirty="0">
              <a:solidFill>
                <a:schemeClr val="dk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C66ADA-6A81-20F5-2659-40408270BC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7861" y="1497225"/>
            <a:ext cx="3472646" cy="1687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9868CC7-A90E-50A5-CAF1-F749C22D67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7861" y="3099485"/>
            <a:ext cx="3472646" cy="1749935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2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700" b="1">
                <a:solidFill>
                  <a:schemeClr val="lt1"/>
                </a:solidFill>
              </a:rPr>
              <a:t>1</a:t>
            </a:r>
            <a:endParaRPr sz="700" b="1">
              <a:solidFill>
                <a:schemeClr val="lt1"/>
              </a:solidFill>
            </a:endParaRPr>
          </a:p>
        </p:txBody>
      </p:sp>
      <p:sp>
        <p:nvSpPr>
          <p:cNvPr id="167" name="Google Shape;167;p22"/>
          <p:cNvSpPr txBox="1">
            <a:spLocks noGrp="1"/>
          </p:cNvSpPr>
          <p:nvPr>
            <p:ph type="title"/>
          </p:nvPr>
        </p:nvSpPr>
        <p:spPr>
          <a:xfrm>
            <a:off x="724950" y="5645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EDA </a:t>
            </a:r>
            <a:endParaRPr sz="3000" b="0"/>
          </a:p>
        </p:txBody>
      </p:sp>
      <p:sp>
        <p:nvSpPr>
          <p:cNvPr id="168" name="Google Shape;168;p22"/>
          <p:cNvSpPr txBox="1">
            <a:spLocks noGrp="1"/>
          </p:cNvSpPr>
          <p:nvPr>
            <p:ph type="subTitle" idx="1"/>
          </p:nvPr>
        </p:nvSpPr>
        <p:spPr>
          <a:xfrm>
            <a:off x="657275" y="1696725"/>
            <a:ext cx="3300900" cy="231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/>
              <a:t>Visualizing categorical variables</a:t>
            </a:r>
            <a:r>
              <a:rPr lang="en" sz="1300" dirty="0"/>
              <a:t>.</a:t>
            </a:r>
          </a:p>
          <a:p>
            <a:pPr marL="457200" lvl="0" indent="-3111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300"/>
              <a:buChar char="●"/>
            </a:pPr>
            <a:r>
              <a:rPr lang="en-US" sz="1300" dirty="0"/>
              <a:t>More than 50% customers are male in this data set.</a:t>
            </a:r>
          </a:p>
          <a:p>
            <a:pPr marL="457200" lvl="0" indent="-3111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300"/>
              <a:buChar char="●"/>
            </a:pPr>
            <a:r>
              <a:rPr lang="en-US" sz="1300" dirty="0"/>
              <a:t>Most of the customers in this data are in the bank between 1-9 years.</a:t>
            </a:r>
          </a:p>
          <a:p>
            <a:pPr marL="457200" lvl="0" indent="-3111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300"/>
              <a:buChar char="●"/>
            </a:pPr>
            <a:r>
              <a:rPr lang="en-US" sz="1300" dirty="0"/>
              <a:t>Most of the customers are from France.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558E2CA-8637-EFFA-092F-DA01C4029C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1512" y="221413"/>
            <a:ext cx="4412975" cy="4700673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3"/>
          <p:cNvSpPr txBox="1">
            <a:spLocks noGrp="1"/>
          </p:cNvSpPr>
          <p:nvPr>
            <p:ph type="title"/>
          </p:nvPr>
        </p:nvSpPr>
        <p:spPr>
          <a:xfrm>
            <a:off x="729475" y="555725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EDA</a:t>
            </a:r>
            <a:endParaRPr sz="3000"/>
          </a:p>
        </p:txBody>
      </p:sp>
      <p:sp>
        <p:nvSpPr>
          <p:cNvPr id="177" name="Google Shape;177;p23"/>
          <p:cNvSpPr txBox="1">
            <a:spLocks noGrp="1"/>
          </p:cNvSpPr>
          <p:nvPr>
            <p:ph type="subTitle" idx="1"/>
          </p:nvPr>
        </p:nvSpPr>
        <p:spPr>
          <a:xfrm>
            <a:off x="690800" y="1478275"/>
            <a:ext cx="3068400" cy="313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15000"/>
              </a:lnSpc>
            </a:pPr>
            <a:r>
              <a:rPr lang="en-US" sz="1300" dirty="0"/>
              <a:t>Heatmaps are frequently used to represent the relationship between different variables in a dataset. I have used three different </a:t>
            </a:r>
            <a:r>
              <a:rPr lang="en-US" sz="1300" dirty="0" err="1"/>
              <a:t>cmaps</a:t>
            </a:r>
            <a:r>
              <a:rPr lang="en-US" sz="1300" dirty="0"/>
              <a:t>.</a:t>
            </a:r>
          </a:p>
          <a:p>
            <a:pPr marL="457200" lvl="0" indent="-3111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300"/>
              <a:buChar char="●"/>
            </a:pPr>
            <a:r>
              <a:rPr lang="en-US" sz="1300" dirty="0"/>
              <a:t>1) Viridis</a:t>
            </a:r>
          </a:p>
          <a:p>
            <a:pPr marL="457200" lvl="0" indent="-3111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300"/>
              <a:buChar char="●"/>
            </a:pPr>
            <a:r>
              <a:rPr lang="en-US" sz="1300" dirty="0"/>
              <a:t>2) Plasma</a:t>
            </a:r>
          </a:p>
          <a:p>
            <a:pPr marL="457200" lvl="0" indent="-3111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300"/>
              <a:buChar char="●"/>
            </a:pPr>
            <a:r>
              <a:rPr lang="en-US" sz="1300" dirty="0"/>
              <a:t>3) Magma</a:t>
            </a:r>
          </a:p>
          <a:p>
            <a:pPr marL="0" indent="0">
              <a:lnSpc>
                <a:spcPct val="115000"/>
              </a:lnSpc>
            </a:pPr>
            <a:endParaRPr lang="en-US" sz="1300" dirty="0"/>
          </a:p>
          <a:p>
            <a:pPr marL="285750" indent="-285750">
              <a:lnSpc>
                <a:spcPct val="115000"/>
              </a:lnSpc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285750" indent="-285750">
              <a:lnSpc>
                <a:spcPct val="115000"/>
              </a:lnSpc>
              <a:buFont typeface="Arial" panose="020B0604020202020204" pitchFamily="34" charset="0"/>
              <a:buChar char="•"/>
            </a:pPr>
            <a:endParaRPr lang="en-US" sz="1300" dirty="0"/>
          </a:p>
        </p:txBody>
      </p:sp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60DBECA8-2644-A68F-A4A4-6BA4CF11C3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527"/>
          <a:stretch/>
        </p:blipFill>
        <p:spPr bwMode="auto">
          <a:xfrm>
            <a:off x="4572000" y="254442"/>
            <a:ext cx="4572000" cy="326898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40F6A6B-BF53-E00C-0D19-748CF5DB9EB8}"/>
              </a:ext>
            </a:extLst>
          </p:cNvPr>
          <p:cNvSpPr txBox="1"/>
          <p:nvPr/>
        </p:nvSpPr>
        <p:spPr>
          <a:xfrm>
            <a:off x="6368996" y="3713259"/>
            <a:ext cx="11211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Fig: Viridis</a:t>
            </a:r>
          </a:p>
        </p:txBody>
      </p:sp>
    </p:spTree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3"/>
          <p:cNvSpPr txBox="1">
            <a:spLocks noGrp="1"/>
          </p:cNvSpPr>
          <p:nvPr>
            <p:ph type="title"/>
          </p:nvPr>
        </p:nvSpPr>
        <p:spPr>
          <a:xfrm>
            <a:off x="729475" y="555725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EDA</a:t>
            </a:r>
            <a:endParaRPr sz="3000"/>
          </a:p>
        </p:txBody>
      </p:sp>
      <p:sp>
        <p:nvSpPr>
          <p:cNvPr id="177" name="Google Shape;177;p23"/>
          <p:cNvSpPr txBox="1">
            <a:spLocks noGrp="1"/>
          </p:cNvSpPr>
          <p:nvPr>
            <p:ph type="subTitle" idx="1"/>
          </p:nvPr>
        </p:nvSpPr>
        <p:spPr>
          <a:xfrm>
            <a:off x="690800" y="1478275"/>
            <a:ext cx="3068400" cy="313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15000"/>
              </a:lnSpc>
            </a:pPr>
            <a:r>
              <a:rPr lang="en-US" sz="1300" dirty="0"/>
              <a:t>Heatmaps are frequently used to represent the relationship between different variables in a dataset. I have used three different </a:t>
            </a:r>
            <a:r>
              <a:rPr lang="en-US" sz="1300" dirty="0" err="1"/>
              <a:t>cmaps</a:t>
            </a:r>
            <a:r>
              <a:rPr lang="en-US" sz="1300" dirty="0"/>
              <a:t>.</a:t>
            </a:r>
          </a:p>
          <a:p>
            <a:pPr marL="457200" lvl="0" indent="-3111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300"/>
              <a:buChar char="●"/>
            </a:pPr>
            <a:r>
              <a:rPr lang="en-US" sz="1300" dirty="0"/>
              <a:t>1) Viridis</a:t>
            </a:r>
          </a:p>
          <a:p>
            <a:pPr marL="457200" lvl="0" indent="-3111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300"/>
              <a:buChar char="●"/>
            </a:pPr>
            <a:r>
              <a:rPr lang="en-US" sz="1300" dirty="0"/>
              <a:t>2) Plasma</a:t>
            </a:r>
          </a:p>
          <a:p>
            <a:pPr marL="457200" lvl="0" indent="-3111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300"/>
              <a:buChar char="●"/>
            </a:pPr>
            <a:r>
              <a:rPr lang="en-US" sz="1300" dirty="0"/>
              <a:t>3) Magma</a:t>
            </a:r>
          </a:p>
          <a:p>
            <a:pPr marL="0" indent="0">
              <a:lnSpc>
                <a:spcPct val="115000"/>
              </a:lnSpc>
            </a:pPr>
            <a:endParaRPr lang="en-US" sz="1300" dirty="0"/>
          </a:p>
          <a:p>
            <a:pPr marL="285750" indent="-285750">
              <a:lnSpc>
                <a:spcPct val="115000"/>
              </a:lnSpc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285750" indent="-285750">
              <a:lnSpc>
                <a:spcPct val="115000"/>
              </a:lnSpc>
              <a:buFont typeface="Arial" panose="020B0604020202020204" pitchFamily="34" charset="0"/>
              <a:buChar char="•"/>
            </a:pPr>
            <a:endParaRPr lang="en-US" sz="13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0F6A6B-BF53-E00C-0D19-748CF5DB9EB8}"/>
              </a:ext>
            </a:extLst>
          </p:cNvPr>
          <p:cNvSpPr txBox="1"/>
          <p:nvPr/>
        </p:nvSpPr>
        <p:spPr>
          <a:xfrm>
            <a:off x="6368996" y="3713259"/>
            <a:ext cx="11211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Fig: Plasma</a:t>
            </a:r>
          </a:p>
        </p:txBody>
      </p:sp>
      <p:pic>
        <p:nvPicPr>
          <p:cNvPr id="2" name="Picture 1" descr="Chart, table&#10;&#10;Description automatically generated">
            <a:extLst>
              <a:ext uri="{FF2B5EF4-FFF2-40B4-BE49-F238E27FC236}">
                <a16:creationId xmlns:a16="http://schemas.microsoft.com/office/drawing/2014/main" id="{5F485B92-63E5-552E-E3D7-7FF4AEE82E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346"/>
          <a:stretch/>
        </p:blipFill>
        <p:spPr bwMode="auto">
          <a:xfrm>
            <a:off x="4572000" y="357809"/>
            <a:ext cx="4572000" cy="318960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966203921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514</TotalTime>
  <Words>858</Words>
  <Application>Microsoft Macintosh PowerPoint</Application>
  <PresentationFormat>On-screen Show (16:9)</PresentationFormat>
  <Paragraphs>145</Paragraphs>
  <Slides>26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Lato</vt:lpstr>
      <vt:lpstr>Raleway</vt:lpstr>
      <vt:lpstr>Arial</vt:lpstr>
      <vt:lpstr>Streamline</vt:lpstr>
      <vt:lpstr>Bank Churn Prediction</vt:lpstr>
      <vt:lpstr>Outline</vt:lpstr>
      <vt:lpstr>Introduction</vt:lpstr>
      <vt:lpstr>Problem Statement</vt:lpstr>
      <vt:lpstr>Approach/ Pipeline</vt:lpstr>
      <vt:lpstr>Data Set Description </vt:lpstr>
      <vt:lpstr>EDA </vt:lpstr>
      <vt:lpstr>EDA</vt:lpstr>
      <vt:lpstr>EDA</vt:lpstr>
      <vt:lpstr>EDA</vt:lpstr>
      <vt:lpstr>EDA</vt:lpstr>
      <vt:lpstr>EDA</vt:lpstr>
      <vt:lpstr>PowerPoint Presentation</vt:lpstr>
      <vt:lpstr>Logistic Regression</vt:lpstr>
      <vt:lpstr>Logistic Regression</vt:lpstr>
      <vt:lpstr>Decision Tree</vt:lpstr>
      <vt:lpstr>Decision Tree</vt:lpstr>
      <vt:lpstr>Random Forest</vt:lpstr>
      <vt:lpstr>Random Forest</vt:lpstr>
      <vt:lpstr>XGBoost</vt:lpstr>
      <vt:lpstr>XGBoost</vt:lpstr>
      <vt:lpstr>KNN</vt:lpstr>
      <vt:lpstr>KNN</vt:lpstr>
      <vt:lpstr>Results-  Which model performed better?</vt:lpstr>
      <vt:lpstr>References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Bank Churn Prediction</dc:title>
  <cp:lastModifiedBy>Gandhe, Sai Srikar</cp:lastModifiedBy>
  <cp:revision>6</cp:revision>
  <dcterms:modified xsi:type="dcterms:W3CDTF">2023-04-27T02:37:39Z</dcterms:modified>
</cp:coreProperties>
</file>